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0"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87" autoAdjust="0"/>
    <p:restoredTop sz="94660"/>
  </p:normalViewPr>
  <p:slideViewPr>
    <p:cSldViewPr>
      <p:cViewPr varScale="1">
        <p:scale>
          <a:sx n="103" d="100"/>
          <a:sy n="103" d="100"/>
        </p:scale>
        <p:origin x="94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6C02A-D6B6-49F9-92F1-B6907910AA02}"/>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B194F8D-C961-4F92-85F6-602BFF43916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1591A6DC-1D0B-4DEC-BA6B-D4CA85A8CB97}"/>
              </a:ext>
            </a:extLst>
          </p:cNvPr>
          <p:cNvSpPr>
            <a:spLocks noGrp="1"/>
          </p:cNvSpPr>
          <p:nvPr>
            <p:ph type="dt" sz="half" idx="10"/>
          </p:nvPr>
        </p:nvSpPr>
        <p:spPr/>
        <p:txBody>
          <a:bodyPr/>
          <a:lstStyle/>
          <a:p>
            <a:fld id="{A776A075-F2F9-4964-AB55-221015300500}" type="datetimeFigureOut">
              <a:rPr lang="en-US" smtClean="0"/>
              <a:t>6/21/2018</a:t>
            </a:fld>
            <a:endParaRPr lang="en-US"/>
          </a:p>
        </p:txBody>
      </p:sp>
      <p:sp>
        <p:nvSpPr>
          <p:cNvPr id="5" name="Footer Placeholder 4">
            <a:extLst>
              <a:ext uri="{FF2B5EF4-FFF2-40B4-BE49-F238E27FC236}">
                <a16:creationId xmlns:a16="http://schemas.microsoft.com/office/drawing/2014/main" id="{1382CAFB-BA1D-44AA-80D1-95350041C5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6D805-7685-4EB4-B83E-7EB6BA412A0E}"/>
              </a:ext>
            </a:extLst>
          </p:cNvPr>
          <p:cNvSpPr>
            <a:spLocks noGrp="1"/>
          </p:cNvSpPr>
          <p:nvPr>
            <p:ph type="sldNum" sz="quarter" idx="12"/>
          </p:nvPr>
        </p:nvSpPr>
        <p:spPr/>
        <p:txBody>
          <a:bodyPr/>
          <a:lstStyle/>
          <a:p>
            <a:fld id="{A5E3E26B-DCFF-4377-92CE-3B33F01A4290}" type="slidenum">
              <a:rPr lang="en-US" smtClean="0"/>
              <a:t>‹#›</a:t>
            </a:fld>
            <a:endParaRPr lang="en-US"/>
          </a:p>
        </p:txBody>
      </p:sp>
    </p:spTree>
    <p:extLst>
      <p:ext uri="{BB962C8B-B14F-4D97-AF65-F5344CB8AC3E}">
        <p14:creationId xmlns:p14="http://schemas.microsoft.com/office/powerpoint/2010/main" val="288857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1F6A3-B353-4D0D-AF7E-4E9AFD8EB0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58EBFD-B9D6-4550-9DD7-41104058B6E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720C17-221A-42E3-9479-E1C6F561A078}"/>
              </a:ext>
            </a:extLst>
          </p:cNvPr>
          <p:cNvSpPr>
            <a:spLocks noGrp="1"/>
          </p:cNvSpPr>
          <p:nvPr>
            <p:ph type="dt" sz="half" idx="10"/>
          </p:nvPr>
        </p:nvSpPr>
        <p:spPr/>
        <p:txBody>
          <a:bodyPr/>
          <a:lstStyle/>
          <a:p>
            <a:fld id="{A776A075-F2F9-4964-AB55-221015300500}" type="datetimeFigureOut">
              <a:rPr lang="en-US" smtClean="0"/>
              <a:t>6/21/2018</a:t>
            </a:fld>
            <a:endParaRPr lang="en-US"/>
          </a:p>
        </p:txBody>
      </p:sp>
      <p:sp>
        <p:nvSpPr>
          <p:cNvPr id="5" name="Footer Placeholder 4">
            <a:extLst>
              <a:ext uri="{FF2B5EF4-FFF2-40B4-BE49-F238E27FC236}">
                <a16:creationId xmlns:a16="http://schemas.microsoft.com/office/drawing/2014/main" id="{148B97C8-EEE6-4473-B3A6-A00867598F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537A29-B8A7-41DF-A65F-F52D78A81E54}"/>
              </a:ext>
            </a:extLst>
          </p:cNvPr>
          <p:cNvSpPr>
            <a:spLocks noGrp="1"/>
          </p:cNvSpPr>
          <p:nvPr>
            <p:ph type="sldNum" sz="quarter" idx="12"/>
          </p:nvPr>
        </p:nvSpPr>
        <p:spPr/>
        <p:txBody>
          <a:bodyPr/>
          <a:lstStyle/>
          <a:p>
            <a:fld id="{A5E3E26B-DCFF-4377-92CE-3B33F01A4290}" type="slidenum">
              <a:rPr lang="en-US" smtClean="0"/>
              <a:t>‹#›</a:t>
            </a:fld>
            <a:endParaRPr lang="en-US"/>
          </a:p>
        </p:txBody>
      </p:sp>
    </p:spTree>
    <p:extLst>
      <p:ext uri="{BB962C8B-B14F-4D97-AF65-F5344CB8AC3E}">
        <p14:creationId xmlns:p14="http://schemas.microsoft.com/office/powerpoint/2010/main" val="3455632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ACBC1B-E59F-4607-9C61-774996E8464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DFE81F-5305-498B-A16F-08F578163D6C}"/>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56DBAD-0989-4A7E-8CFD-97651EAC1472}"/>
              </a:ext>
            </a:extLst>
          </p:cNvPr>
          <p:cNvSpPr>
            <a:spLocks noGrp="1"/>
          </p:cNvSpPr>
          <p:nvPr>
            <p:ph type="dt" sz="half" idx="10"/>
          </p:nvPr>
        </p:nvSpPr>
        <p:spPr/>
        <p:txBody>
          <a:bodyPr/>
          <a:lstStyle/>
          <a:p>
            <a:fld id="{A776A075-F2F9-4964-AB55-221015300500}" type="datetimeFigureOut">
              <a:rPr lang="en-US" smtClean="0"/>
              <a:t>6/21/2018</a:t>
            </a:fld>
            <a:endParaRPr lang="en-US"/>
          </a:p>
        </p:txBody>
      </p:sp>
      <p:sp>
        <p:nvSpPr>
          <p:cNvPr id="5" name="Footer Placeholder 4">
            <a:extLst>
              <a:ext uri="{FF2B5EF4-FFF2-40B4-BE49-F238E27FC236}">
                <a16:creationId xmlns:a16="http://schemas.microsoft.com/office/drawing/2014/main" id="{D4109EFE-7367-44B5-9EED-384BD6F6CA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88D234-18FE-4819-AFC1-1467B499E924}"/>
              </a:ext>
            </a:extLst>
          </p:cNvPr>
          <p:cNvSpPr>
            <a:spLocks noGrp="1"/>
          </p:cNvSpPr>
          <p:nvPr>
            <p:ph type="sldNum" sz="quarter" idx="12"/>
          </p:nvPr>
        </p:nvSpPr>
        <p:spPr/>
        <p:txBody>
          <a:bodyPr/>
          <a:lstStyle/>
          <a:p>
            <a:fld id="{A5E3E26B-DCFF-4377-92CE-3B33F01A4290}" type="slidenum">
              <a:rPr lang="en-US" smtClean="0"/>
              <a:t>‹#›</a:t>
            </a:fld>
            <a:endParaRPr lang="en-US"/>
          </a:p>
        </p:txBody>
      </p:sp>
    </p:spTree>
    <p:extLst>
      <p:ext uri="{BB962C8B-B14F-4D97-AF65-F5344CB8AC3E}">
        <p14:creationId xmlns:p14="http://schemas.microsoft.com/office/powerpoint/2010/main" val="1611614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ABDAC-5FB7-4645-A5FC-EE5D97A7F6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637E3C-59A8-4B04-BB5F-FD1E48B7D0B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BC85CD-A9BC-409A-8D65-B74672F567C6}"/>
              </a:ext>
            </a:extLst>
          </p:cNvPr>
          <p:cNvSpPr>
            <a:spLocks noGrp="1"/>
          </p:cNvSpPr>
          <p:nvPr>
            <p:ph type="dt" sz="half" idx="10"/>
          </p:nvPr>
        </p:nvSpPr>
        <p:spPr/>
        <p:txBody>
          <a:bodyPr/>
          <a:lstStyle/>
          <a:p>
            <a:fld id="{A776A075-F2F9-4964-AB55-221015300500}" type="datetimeFigureOut">
              <a:rPr lang="en-US" smtClean="0"/>
              <a:t>6/21/2018</a:t>
            </a:fld>
            <a:endParaRPr lang="en-US"/>
          </a:p>
        </p:txBody>
      </p:sp>
      <p:sp>
        <p:nvSpPr>
          <p:cNvPr id="5" name="Footer Placeholder 4">
            <a:extLst>
              <a:ext uri="{FF2B5EF4-FFF2-40B4-BE49-F238E27FC236}">
                <a16:creationId xmlns:a16="http://schemas.microsoft.com/office/drawing/2014/main" id="{1A6D0471-1DE7-4176-8200-745E1EFF4E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51C456-8CD4-4FB4-B949-69B11D385861}"/>
              </a:ext>
            </a:extLst>
          </p:cNvPr>
          <p:cNvSpPr>
            <a:spLocks noGrp="1"/>
          </p:cNvSpPr>
          <p:nvPr>
            <p:ph type="sldNum" sz="quarter" idx="12"/>
          </p:nvPr>
        </p:nvSpPr>
        <p:spPr/>
        <p:txBody>
          <a:bodyPr/>
          <a:lstStyle/>
          <a:p>
            <a:fld id="{A5E3E26B-DCFF-4377-92CE-3B33F01A4290}" type="slidenum">
              <a:rPr lang="en-US" smtClean="0"/>
              <a:t>‹#›</a:t>
            </a:fld>
            <a:endParaRPr lang="en-US"/>
          </a:p>
        </p:txBody>
      </p:sp>
    </p:spTree>
    <p:extLst>
      <p:ext uri="{BB962C8B-B14F-4D97-AF65-F5344CB8AC3E}">
        <p14:creationId xmlns:p14="http://schemas.microsoft.com/office/powerpoint/2010/main" val="102202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B46D1-AC22-48D6-95EE-4A8B612FFF22}"/>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F7B9CFE-60AC-44BF-A60F-47581302CB0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504A18-5B5C-48E0-AD0F-C07D8241B3DC}"/>
              </a:ext>
            </a:extLst>
          </p:cNvPr>
          <p:cNvSpPr>
            <a:spLocks noGrp="1"/>
          </p:cNvSpPr>
          <p:nvPr>
            <p:ph type="dt" sz="half" idx="10"/>
          </p:nvPr>
        </p:nvSpPr>
        <p:spPr/>
        <p:txBody>
          <a:bodyPr/>
          <a:lstStyle/>
          <a:p>
            <a:fld id="{A776A075-F2F9-4964-AB55-221015300500}" type="datetimeFigureOut">
              <a:rPr lang="en-US" smtClean="0"/>
              <a:t>6/21/2018</a:t>
            </a:fld>
            <a:endParaRPr lang="en-US"/>
          </a:p>
        </p:txBody>
      </p:sp>
      <p:sp>
        <p:nvSpPr>
          <p:cNvPr id="5" name="Footer Placeholder 4">
            <a:extLst>
              <a:ext uri="{FF2B5EF4-FFF2-40B4-BE49-F238E27FC236}">
                <a16:creationId xmlns:a16="http://schemas.microsoft.com/office/drawing/2014/main" id="{661529C7-C81B-431E-8DFF-17F5B115D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A2A559-874F-421B-B30A-7FE958C29847}"/>
              </a:ext>
            </a:extLst>
          </p:cNvPr>
          <p:cNvSpPr>
            <a:spLocks noGrp="1"/>
          </p:cNvSpPr>
          <p:nvPr>
            <p:ph type="sldNum" sz="quarter" idx="12"/>
          </p:nvPr>
        </p:nvSpPr>
        <p:spPr/>
        <p:txBody>
          <a:bodyPr/>
          <a:lstStyle/>
          <a:p>
            <a:fld id="{A5E3E26B-DCFF-4377-92CE-3B33F01A4290}" type="slidenum">
              <a:rPr lang="en-US" smtClean="0"/>
              <a:t>‹#›</a:t>
            </a:fld>
            <a:endParaRPr lang="en-US"/>
          </a:p>
        </p:txBody>
      </p:sp>
    </p:spTree>
    <p:extLst>
      <p:ext uri="{BB962C8B-B14F-4D97-AF65-F5344CB8AC3E}">
        <p14:creationId xmlns:p14="http://schemas.microsoft.com/office/powerpoint/2010/main" val="136532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53688-662D-4E35-A30E-4E74F9196B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8A8E00-3A81-4300-A0C3-CEF118F826F3}"/>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61C815-5422-49FE-A43F-63DB42CE285E}"/>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BD1612-1600-4AEC-BE57-30F033683F83}"/>
              </a:ext>
            </a:extLst>
          </p:cNvPr>
          <p:cNvSpPr>
            <a:spLocks noGrp="1"/>
          </p:cNvSpPr>
          <p:nvPr>
            <p:ph type="dt" sz="half" idx="10"/>
          </p:nvPr>
        </p:nvSpPr>
        <p:spPr/>
        <p:txBody>
          <a:bodyPr/>
          <a:lstStyle/>
          <a:p>
            <a:fld id="{A776A075-F2F9-4964-AB55-221015300500}" type="datetimeFigureOut">
              <a:rPr lang="en-US" smtClean="0"/>
              <a:t>6/21/2018</a:t>
            </a:fld>
            <a:endParaRPr lang="en-US"/>
          </a:p>
        </p:txBody>
      </p:sp>
      <p:sp>
        <p:nvSpPr>
          <p:cNvPr id="6" name="Footer Placeholder 5">
            <a:extLst>
              <a:ext uri="{FF2B5EF4-FFF2-40B4-BE49-F238E27FC236}">
                <a16:creationId xmlns:a16="http://schemas.microsoft.com/office/drawing/2014/main" id="{A85F01DE-99C2-4803-9205-96E9D658E9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980FEB-3F7E-4BFC-9550-8AA2AE677349}"/>
              </a:ext>
            </a:extLst>
          </p:cNvPr>
          <p:cNvSpPr>
            <a:spLocks noGrp="1"/>
          </p:cNvSpPr>
          <p:nvPr>
            <p:ph type="sldNum" sz="quarter" idx="12"/>
          </p:nvPr>
        </p:nvSpPr>
        <p:spPr/>
        <p:txBody>
          <a:bodyPr/>
          <a:lstStyle/>
          <a:p>
            <a:fld id="{A5E3E26B-DCFF-4377-92CE-3B33F01A4290}" type="slidenum">
              <a:rPr lang="en-US" smtClean="0"/>
              <a:t>‹#›</a:t>
            </a:fld>
            <a:endParaRPr lang="en-US"/>
          </a:p>
        </p:txBody>
      </p:sp>
    </p:spTree>
    <p:extLst>
      <p:ext uri="{BB962C8B-B14F-4D97-AF65-F5344CB8AC3E}">
        <p14:creationId xmlns:p14="http://schemas.microsoft.com/office/powerpoint/2010/main" val="65770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A5D46-D2FC-41A5-85A0-E2447D97B6E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81B7FD-B8FD-4F5B-B2D2-975C0241CF6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BA35BC2B-EB4F-4223-ABB6-D6022614F839}"/>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A359EA-E8E4-4EFA-9695-B4205BC5C98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97E7B9E9-AACD-43A1-B30E-B63A6BC1381E}"/>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ADB8E1-C08B-41B4-9923-42EFF7BDE1EC}"/>
              </a:ext>
            </a:extLst>
          </p:cNvPr>
          <p:cNvSpPr>
            <a:spLocks noGrp="1"/>
          </p:cNvSpPr>
          <p:nvPr>
            <p:ph type="dt" sz="half" idx="10"/>
          </p:nvPr>
        </p:nvSpPr>
        <p:spPr/>
        <p:txBody>
          <a:bodyPr/>
          <a:lstStyle/>
          <a:p>
            <a:fld id="{A776A075-F2F9-4964-AB55-221015300500}" type="datetimeFigureOut">
              <a:rPr lang="en-US" smtClean="0"/>
              <a:t>6/21/2018</a:t>
            </a:fld>
            <a:endParaRPr lang="en-US"/>
          </a:p>
        </p:txBody>
      </p:sp>
      <p:sp>
        <p:nvSpPr>
          <p:cNvPr id="8" name="Footer Placeholder 7">
            <a:extLst>
              <a:ext uri="{FF2B5EF4-FFF2-40B4-BE49-F238E27FC236}">
                <a16:creationId xmlns:a16="http://schemas.microsoft.com/office/drawing/2014/main" id="{2A2B2A5B-86B5-47D9-8FF2-B62FC8189E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CC8D06-ED5D-4654-B288-A7066B9990FB}"/>
              </a:ext>
            </a:extLst>
          </p:cNvPr>
          <p:cNvSpPr>
            <a:spLocks noGrp="1"/>
          </p:cNvSpPr>
          <p:nvPr>
            <p:ph type="sldNum" sz="quarter" idx="12"/>
          </p:nvPr>
        </p:nvSpPr>
        <p:spPr/>
        <p:txBody>
          <a:bodyPr/>
          <a:lstStyle/>
          <a:p>
            <a:fld id="{A5E3E26B-DCFF-4377-92CE-3B33F01A4290}" type="slidenum">
              <a:rPr lang="en-US" smtClean="0"/>
              <a:t>‹#›</a:t>
            </a:fld>
            <a:endParaRPr lang="en-US"/>
          </a:p>
        </p:txBody>
      </p:sp>
    </p:spTree>
    <p:extLst>
      <p:ext uri="{BB962C8B-B14F-4D97-AF65-F5344CB8AC3E}">
        <p14:creationId xmlns:p14="http://schemas.microsoft.com/office/powerpoint/2010/main" val="3560894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6088C-DE22-4435-B7FF-396BDC0778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9D23D9-09F2-4B15-8D87-4BFC09922DEF}"/>
              </a:ext>
            </a:extLst>
          </p:cNvPr>
          <p:cNvSpPr>
            <a:spLocks noGrp="1"/>
          </p:cNvSpPr>
          <p:nvPr>
            <p:ph type="dt" sz="half" idx="10"/>
          </p:nvPr>
        </p:nvSpPr>
        <p:spPr/>
        <p:txBody>
          <a:bodyPr/>
          <a:lstStyle/>
          <a:p>
            <a:fld id="{A776A075-F2F9-4964-AB55-221015300500}" type="datetimeFigureOut">
              <a:rPr lang="en-US" smtClean="0"/>
              <a:t>6/21/2018</a:t>
            </a:fld>
            <a:endParaRPr lang="en-US"/>
          </a:p>
        </p:txBody>
      </p:sp>
      <p:sp>
        <p:nvSpPr>
          <p:cNvPr id="4" name="Footer Placeholder 3">
            <a:extLst>
              <a:ext uri="{FF2B5EF4-FFF2-40B4-BE49-F238E27FC236}">
                <a16:creationId xmlns:a16="http://schemas.microsoft.com/office/drawing/2014/main" id="{69EA8FDB-D4C3-457C-AB9E-6E650CD862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BDD07F-94C3-4301-B21E-EDFE03271288}"/>
              </a:ext>
            </a:extLst>
          </p:cNvPr>
          <p:cNvSpPr>
            <a:spLocks noGrp="1"/>
          </p:cNvSpPr>
          <p:nvPr>
            <p:ph type="sldNum" sz="quarter" idx="12"/>
          </p:nvPr>
        </p:nvSpPr>
        <p:spPr/>
        <p:txBody>
          <a:bodyPr/>
          <a:lstStyle/>
          <a:p>
            <a:fld id="{A5E3E26B-DCFF-4377-92CE-3B33F01A4290}" type="slidenum">
              <a:rPr lang="en-US" smtClean="0"/>
              <a:t>‹#›</a:t>
            </a:fld>
            <a:endParaRPr lang="en-US"/>
          </a:p>
        </p:txBody>
      </p:sp>
    </p:spTree>
    <p:extLst>
      <p:ext uri="{BB962C8B-B14F-4D97-AF65-F5344CB8AC3E}">
        <p14:creationId xmlns:p14="http://schemas.microsoft.com/office/powerpoint/2010/main" val="3884217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E4D9C2-41C0-4164-8B0B-B1BFFFA7C563}"/>
              </a:ext>
            </a:extLst>
          </p:cNvPr>
          <p:cNvSpPr>
            <a:spLocks noGrp="1"/>
          </p:cNvSpPr>
          <p:nvPr>
            <p:ph type="dt" sz="half" idx="10"/>
          </p:nvPr>
        </p:nvSpPr>
        <p:spPr/>
        <p:txBody>
          <a:bodyPr/>
          <a:lstStyle/>
          <a:p>
            <a:fld id="{A776A075-F2F9-4964-AB55-221015300500}" type="datetimeFigureOut">
              <a:rPr lang="en-US" smtClean="0"/>
              <a:t>6/21/2018</a:t>
            </a:fld>
            <a:endParaRPr lang="en-US"/>
          </a:p>
        </p:txBody>
      </p:sp>
      <p:sp>
        <p:nvSpPr>
          <p:cNvPr id="3" name="Footer Placeholder 2">
            <a:extLst>
              <a:ext uri="{FF2B5EF4-FFF2-40B4-BE49-F238E27FC236}">
                <a16:creationId xmlns:a16="http://schemas.microsoft.com/office/drawing/2014/main" id="{2C94CAAD-FD26-429E-A15C-05ED1B7FA6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23F693-57AB-4C56-819D-0D4B360CBFC0}"/>
              </a:ext>
            </a:extLst>
          </p:cNvPr>
          <p:cNvSpPr>
            <a:spLocks noGrp="1"/>
          </p:cNvSpPr>
          <p:nvPr>
            <p:ph type="sldNum" sz="quarter" idx="12"/>
          </p:nvPr>
        </p:nvSpPr>
        <p:spPr/>
        <p:txBody>
          <a:bodyPr/>
          <a:lstStyle/>
          <a:p>
            <a:fld id="{A5E3E26B-DCFF-4377-92CE-3B33F01A4290}" type="slidenum">
              <a:rPr lang="en-US" smtClean="0"/>
              <a:t>‹#›</a:t>
            </a:fld>
            <a:endParaRPr lang="en-US"/>
          </a:p>
        </p:txBody>
      </p:sp>
    </p:spTree>
    <p:extLst>
      <p:ext uri="{BB962C8B-B14F-4D97-AF65-F5344CB8AC3E}">
        <p14:creationId xmlns:p14="http://schemas.microsoft.com/office/powerpoint/2010/main" val="328886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C2FB7-9DC6-4403-BEA7-C84FA541789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6DE3B887-EE32-4F7D-933B-D04F22AEF72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8EA782-DE1D-4C3B-8D5B-488DB3AD811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CC7049ED-6D4A-4BFC-84F7-529BA2EAA861}"/>
              </a:ext>
            </a:extLst>
          </p:cNvPr>
          <p:cNvSpPr>
            <a:spLocks noGrp="1"/>
          </p:cNvSpPr>
          <p:nvPr>
            <p:ph type="dt" sz="half" idx="10"/>
          </p:nvPr>
        </p:nvSpPr>
        <p:spPr/>
        <p:txBody>
          <a:bodyPr/>
          <a:lstStyle/>
          <a:p>
            <a:fld id="{A776A075-F2F9-4964-AB55-221015300500}" type="datetimeFigureOut">
              <a:rPr lang="en-US" smtClean="0"/>
              <a:t>6/21/2018</a:t>
            </a:fld>
            <a:endParaRPr lang="en-US"/>
          </a:p>
        </p:txBody>
      </p:sp>
      <p:sp>
        <p:nvSpPr>
          <p:cNvPr id="6" name="Footer Placeholder 5">
            <a:extLst>
              <a:ext uri="{FF2B5EF4-FFF2-40B4-BE49-F238E27FC236}">
                <a16:creationId xmlns:a16="http://schemas.microsoft.com/office/drawing/2014/main" id="{BC6C9CF0-4E1A-4B66-8901-48C1364614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A61366-8000-4C6B-863C-33B8C61587A8}"/>
              </a:ext>
            </a:extLst>
          </p:cNvPr>
          <p:cNvSpPr>
            <a:spLocks noGrp="1"/>
          </p:cNvSpPr>
          <p:nvPr>
            <p:ph type="sldNum" sz="quarter" idx="12"/>
          </p:nvPr>
        </p:nvSpPr>
        <p:spPr/>
        <p:txBody>
          <a:bodyPr/>
          <a:lstStyle/>
          <a:p>
            <a:fld id="{A5E3E26B-DCFF-4377-92CE-3B33F01A4290}" type="slidenum">
              <a:rPr lang="en-US" smtClean="0"/>
              <a:t>‹#›</a:t>
            </a:fld>
            <a:endParaRPr lang="en-US"/>
          </a:p>
        </p:txBody>
      </p:sp>
    </p:spTree>
    <p:extLst>
      <p:ext uri="{BB962C8B-B14F-4D97-AF65-F5344CB8AC3E}">
        <p14:creationId xmlns:p14="http://schemas.microsoft.com/office/powerpoint/2010/main" val="4257956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29C45-6CA6-4087-BB7E-82CAB04B937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5425555-338B-4CA0-8B1B-DA022B214EF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EE34A33-6059-48E4-A4FB-1F063216F78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FE87F8CE-224A-4D43-82B9-2FB06BFE0150}"/>
              </a:ext>
            </a:extLst>
          </p:cNvPr>
          <p:cNvSpPr>
            <a:spLocks noGrp="1"/>
          </p:cNvSpPr>
          <p:nvPr>
            <p:ph type="dt" sz="half" idx="10"/>
          </p:nvPr>
        </p:nvSpPr>
        <p:spPr/>
        <p:txBody>
          <a:bodyPr/>
          <a:lstStyle/>
          <a:p>
            <a:fld id="{A776A075-F2F9-4964-AB55-221015300500}" type="datetimeFigureOut">
              <a:rPr lang="en-US" smtClean="0"/>
              <a:t>6/21/2018</a:t>
            </a:fld>
            <a:endParaRPr lang="en-US"/>
          </a:p>
        </p:txBody>
      </p:sp>
      <p:sp>
        <p:nvSpPr>
          <p:cNvPr id="6" name="Footer Placeholder 5">
            <a:extLst>
              <a:ext uri="{FF2B5EF4-FFF2-40B4-BE49-F238E27FC236}">
                <a16:creationId xmlns:a16="http://schemas.microsoft.com/office/drawing/2014/main" id="{59CB254F-6A05-40BD-AF36-8C099288B6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26C351-9FC4-4AA7-B5E9-DDE54BC90AC8}"/>
              </a:ext>
            </a:extLst>
          </p:cNvPr>
          <p:cNvSpPr>
            <a:spLocks noGrp="1"/>
          </p:cNvSpPr>
          <p:nvPr>
            <p:ph type="sldNum" sz="quarter" idx="12"/>
          </p:nvPr>
        </p:nvSpPr>
        <p:spPr/>
        <p:txBody>
          <a:bodyPr/>
          <a:lstStyle/>
          <a:p>
            <a:fld id="{A5E3E26B-DCFF-4377-92CE-3B33F01A4290}" type="slidenum">
              <a:rPr lang="en-US" smtClean="0"/>
              <a:t>‹#›</a:t>
            </a:fld>
            <a:endParaRPr lang="en-US"/>
          </a:p>
        </p:txBody>
      </p:sp>
    </p:spTree>
    <p:extLst>
      <p:ext uri="{BB962C8B-B14F-4D97-AF65-F5344CB8AC3E}">
        <p14:creationId xmlns:p14="http://schemas.microsoft.com/office/powerpoint/2010/main" val="93819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066582-B431-427B-90B8-FC6C8F3234A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6D3A04-18AB-419A-A446-1892DE1C3F0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858BE3-A99D-45A6-A644-F9343EC707F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776A075-F2F9-4964-AB55-221015300500}" type="datetimeFigureOut">
              <a:rPr lang="en-US" smtClean="0"/>
              <a:t>6/21/2018</a:t>
            </a:fld>
            <a:endParaRPr lang="en-US"/>
          </a:p>
        </p:txBody>
      </p:sp>
      <p:sp>
        <p:nvSpPr>
          <p:cNvPr id="5" name="Footer Placeholder 4">
            <a:extLst>
              <a:ext uri="{FF2B5EF4-FFF2-40B4-BE49-F238E27FC236}">
                <a16:creationId xmlns:a16="http://schemas.microsoft.com/office/drawing/2014/main" id="{D6C751FE-E4B2-46A6-A1DB-3B36C5D6A0A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49C9C3-456C-4958-835E-DF5DF7065F5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5E3E26B-DCFF-4377-92CE-3B33F01A4290}" type="slidenum">
              <a:rPr lang="en-US" smtClean="0"/>
              <a:t>‹#›</a:t>
            </a:fld>
            <a:endParaRPr lang="en-US"/>
          </a:p>
        </p:txBody>
      </p:sp>
    </p:spTree>
    <p:extLst>
      <p:ext uri="{BB962C8B-B14F-4D97-AF65-F5344CB8AC3E}">
        <p14:creationId xmlns:p14="http://schemas.microsoft.com/office/powerpoint/2010/main" val="220245460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5366" y="762530"/>
            <a:ext cx="4915159" cy="5340881"/>
          </a:xfrm>
          <a:prstGeom prst="rect">
            <a:avLst/>
          </a:prstGeom>
        </p:spPr>
      </p:pic>
      <p:sp>
        <p:nvSpPr>
          <p:cNvPr id="10" name="Rectangle 9">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663" y="321177"/>
            <a:ext cx="3249230"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3344" y="3910267"/>
            <a:ext cx="1940093"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505677" y="914400"/>
            <a:ext cx="2743200" cy="2887579"/>
          </a:xfrm>
        </p:spPr>
        <p:txBody>
          <a:bodyPr>
            <a:normAutofit/>
          </a:bodyPr>
          <a:lstStyle/>
          <a:p>
            <a:r>
              <a:rPr lang="en-US" sz="4200">
                <a:solidFill>
                  <a:srgbClr val="FFFFFF"/>
                </a:solidFill>
              </a:rPr>
              <a:t>Florida Agriculture in the Classroom</a:t>
            </a:r>
          </a:p>
        </p:txBody>
      </p:sp>
      <p:sp>
        <p:nvSpPr>
          <p:cNvPr id="3" name="Subtitle 2"/>
          <p:cNvSpPr>
            <a:spLocks noGrp="1"/>
          </p:cNvSpPr>
          <p:nvPr>
            <p:ph type="subTitle" idx="1"/>
          </p:nvPr>
        </p:nvSpPr>
        <p:spPr>
          <a:xfrm>
            <a:off x="505677" y="4170501"/>
            <a:ext cx="2743200" cy="1525597"/>
          </a:xfrm>
        </p:spPr>
        <p:txBody>
          <a:bodyPr>
            <a:normAutofit/>
          </a:bodyPr>
          <a:lstStyle/>
          <a:p>
            <a:r>
              <a:rPr lang="en-US" sz="2000" dirty="0">
                <a:solidFill>
                  <a:srgbClr val="FFFFFF"/>
                </a:solidFill>
              </a:rPr>
              <a:t>Helpful hints on how to write a COMPLETE Teacher Grant</a:t>
            </a:r>
          </a:p>
        </p:txBody>
      </p:sp>
    </p:spTree>
    <p:extLst>
      <p:ext uri="{BB962C8B-B14F-4D97-AF65-F5344CB8AC3E}">
        <p14:creationId xmlns:p14="http://schemas.microsoft.com/office/powerpoint/2010/main" val="3968078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963877"/>
            <a:ext cx="2620771" cy="4930246"/>
          </a:xfrm>
        </p:spPr>
        <p:txBody>
          <a:bodyPr>
            <a:normAutofit/>
          </a:bodyPr>
          <a:lstStyle/>
          <a:p>
            <a:pPr algn="r"/>
            <a:r>
              <a:rPr lang="en-US" b="1">
                <a:solidFill>
                  <a:schemeClr val="accent1"/>
                </a:solidFill>
              </a:rPr>
              <a:t>What grant money can be used for? 	</a:t>
            </a:r>
          </a:p>
        </p:txBody>
      </p:sp>
      <p:sp>
        <p:nvSpPr>
          <p:cNvPr id="3" name="Content Placeholder 2"/>
          <p:cNvSpPr>
            <a:spLocks noGrp="1"/>
          </p:cNvSpPr>
          <p:nvPr>
            <p:ph idx="1"/>
          </p:nvPr>
        </p:nvSpPr>
        <p:spPr>
          <a:xfrm>
            <a:off x="3732023" y="963877"/>
            <a:ext cx="4783327" cy="4930246"/>
          </a:xfrm>
        </p:spPr>
        <p:txBody>
          <a:bodyPr anchor="ctr">
            <a:normAutofit/>
          </a:bodyPr>
          <a:lstStyle/>
          <a:p>
            <a:r>
              <a:rPr lang="en-US" dirty="0"/>
              <a:t>This is not an all inclusive list but will give you a good idea. </a:t>
            </a:r>
          </a:p>
          <a:p>
            <a:pPr lvl="1"/>
            <a:r>
              <a:rPr lang="en-US" sz="2100" dirty="0"/>
              <a:t>Garden building supplies</a:t>
            </a:r>
          </a:p>
          <a:p>
            <a:pPr lvl="1"/>
            <a:r>
              <a:rPr lang="en-US" sz="2100" dirty="0"/>
              <a:t>Seeds</a:t>
            </a:r>
          </a:p>
          <a:p>
            <a:pPr lvl="1"/>
            <a:r>
              <a:rPr lang="en-US" sz="2100" dirty="0"/>
              <a:t>Plants</a:t>
            </a:r>
          </a:p>
          <a:p>
            <a:pPr lvl="1"/>
            <a:r>
              <a:rPr lang="en-US" sz="2100" dirty="0"/>
              <a:t>Fertilizer</a:t>
            </a:r>
          </a:p>
          <a:p>
            <a:pPr lvl="1"/>
            <a:r>
              <a:rPr lang="en-US" sz="2100" dirty="0"/>
              <a:t>Hoses or watering devices</a:t>
            </a:r>
          </a:p>
          <a:p>
            <a:pPr lvl="1"/>
            <a:r>
              <a:rPr lang="en-US" sz="2100" dirty="0"/>
              <a:t>Hydroponic systems and supplies</a:t>
            </a:r>
          </a:p>
          <a:p>
            <a:pPr lvl="1"/>
            <a:r>
              <a:rPr lang="en-US" sz="2100" dirty="0"/>
              <a:t>Incubators and brooder supplies</a:t>
            </a:r>
          </a:p>
          <a:p>
            <a:pPr lvl="1"/>
            <a:r>
              <a:rPr lang="en-US" sz="2100" dirty="0"/>
              <a:t>Aquaculture supplies</a:t>
            </a:r>
          </a:p>
          <a:p>
            <a:pPr marL="365760" lvl="1" indent="0">
              <a:buNone/>
            </a:pPr>
            <a:endParaRPr lang="en-US" sz="2100" dirty="0"/>
          </a:p>
          <a:p>
            <a:pPr lvl="1"/>
            <a:endParaRPr lang="en-US" sz="2100" dirty="0"/>
          </a:p>
        </p:txBody>
      </p:sp>
    </p:spTree>
    <p:extLst>
      <p:ext uri="{BB962C8B-B14F-4D97-AF65-F5344CB8AC3E}">
        <p14:creationId xmlns:p14="http://schemas.microsoft.com/office/powerpoint/2010/main" val="696721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963877"/>
            <a:ext cx="2620771" cy="4930246"/>
          </a:xfrm>
        </p:spPr>
        <p:txBody>
          <a:bodyPr>
            <a:normAutofit/>
          </a:bodyPr>
          <a:lstStyle/>
          <a:p>
            <a:pPr algn="r"/>
            <a:r>
              <a:rPr lang="en-US" b="1">
                <a:solidFill>
                  <a:schemeClr val="accent1"/>
                </a:solidFill>
              </a:rPr>
              <a:t>What grant money cannot be used for? 	</a:t>
            </a:r>
          </a:p>
        </p:txBody>
      </p:sp>
      <p:sp>
        <p:nvSpPr>
          <p:cNvPr id="3" name="Content Placeholder 2"/>
          <p:cNvSpPr>
            <a:spLocks noGrp="1"/>
          </p:cNvSpPr>
          <p:nvPr>
            <p:ph idx="1"/>
          </p:nvPr>
        </p:nvSpPr>
        <p:spPr>
          <a:xfrm>
            <a:off x="3732023" y="963877"/>
            <a:ext cx="4783327" cy="4930246"/>
          </a:xfrm>
        </p:spPr>
        <p:txBody>
          <a:bodyPr anchor="ctr">
            <a:normAutofit/>
          </a:bodyPr>
          <a:lstStyle/>
          <a:p>
            <a:r>
              <a:rPr lang="en-US" dirty="0"/>
              <a:t>Manure</a:t>
            </a:r>
          </a:p>
          <a:p>
            <a:r>
              <a:rPr lang="en-US" dirty="0"/>
              <a:t>Transportation – unless it is a justifiable need in grant application</a:t>
            </a:r>
          </a:p>
          <a:p>
            <a:r>
              <a:rPr lang="en-US" dirty="0"/>
              <a:t>Digital Cameras</a:t>
            </a:r>
          </a:p>
          <a:p>
            <a:r>
              <a:rPr lang="en-US" dirty="0"/>
              <a:t>Curriculum</a:t>
            </a:r>
          </a:p>
          <a:p>
            <a:r>
              <a:rPr lang="en-US" dirty="0"/>
              <a:t>Gazebos</a:t>
            </a:r>
          </a:p>
          <a:p>
            <a:r>
              <a:rPr lang="en-US" dirty="0"/>
              <a:t>Consumables – unless food items are an integral part of the lesson plan and end product. </a:t>
            </a:r>
          </a:p>
          <a:p>
            <a:r>
              <a:rPr lang="en-US" dirty="0"/>
              <a:t>Teacher/Instructor stipends or fees</a:t>
            </a:r>
          </a:p>
          <a:p>
            <a:r>
              <a:rPr lang="en-US" dirty="0"/>
              <a:t>Miscellaneous items – must list everything out in detail</a:t>
            </a:r>
          </a:p>
        </p:txBody>
      </p:sp>
    </p:spTree>
    <p:extLst>
      <p:ext uri="{BB962C8B-B14F-4D97-AF65-F5344CB8AC3E}">
        <p14:creationId xmlns:p14="http://schemas.microsoft.com/office/powerpoint/2010/main" val="4191607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963877"/>
            <a:ext cx="2620771" cy="4930246"/>
          </a:xfrm>
        </p:spPr>
        <p:txBody>
          <a:bodyPr>
            <a:normAutofit/>
          </a:bodyPr>
          <a:lstStyle/>
          <a:p>
            <a:pPr algn="r"/>
            <a:r>
              <a:rPr lang="en-US" sz="4000" b="1" dirty="0">
                <a:solidFill>
                  <a:schemeClr val="accent1"/>
                </a:solidFill>
              </a:rPr>
              <a:t>Due Dates</a:t>
            </a:r>
          </a:p>
        </p:txBody>
      </p:sp>
      <p:sp>
        <p:nvSpPr>
          <p:cNvPr id="3" name="Content Placeholder 2"/>
          <p:cNvSpPr>
            <a:spLocks noGrp="1"/>
          </p:cNvSpPr>
          <p:nvPr>
            <p:ph idx="1"/>
          </p:nvPr>
        </p:nvSpPr>
        <p:spPr>
          <a:xfrm>
            <a:off x="3732023" y="963877"/>
            <a:ext cx="4783327" cy="4930246"/>
          </a:xfrm>
        </p:spPr>
        <p:txBody>
          <a:bodyPr anchor="ctr">
            <a:normAutofit/>
          </a:bodyPr>
          <a:lstStyle/>
          <a:p>
            <a:r>
              <a:rPr lang="en-US" sz="2800" dirty="0"/>
              <a:t>Application Goes Live     August 1, 2018</a:t>
            </a:r>
          </a:p>
          <a:p>
            <a:r>
              <a:rPr lang="en-US" sz="2800" dirty="0"/>
              <a:t>Applications due October 1, 2018 (postmarked by 10/01/18)</a:t>
            </a:r>
          </a:p>
          <a:p>
            <a:r>
              <a:rPr lang="en-US" sz="2800" dirty="0"/>
              <a:t>Once application goes live we will </a:t>
            </a:r>
            <a:r>
              <a:rPr lang="en-US" sz="2800" b="1" u="sng" dirty="0"/>
              <a:t>ONLY</a:t>
            </a:r>
            <a:r>
              <a:rPr lang="en-US" sz="2800" dirty="0"/>
              <a:t> accept the first 40 applications that are 100% complete.  </a:t>
            </a:r>
          </a:p>
          <a:p>
            <a:r>
              <a:rPr lang="en-US" sz="2800" dirty="0"/>
              <a:t>No email applications accepted. </a:t>
            </a:r>
          </a:p>
        </p:txBody>
      </p:sp>
    </p:spTree>
    <p:extLst>
      <p:ext uri="{BB962C8B-B14F-4D97-AF65-F5344CB8AC3E}">
        <p14:creationId xmlns:p14="http://schemas.microsoft.com/office/powerpoint/2010/main" val="1905026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963877"/>
            <a:ext cx="2620771" cy="4930246"/>
          </a:xfrm>
        </p:spPr>
        <p:txBody>
          <a:bodyPr>
            <a:normAutofit/>
          </a:bodyPr>
          <a:lstStyle/>
          <a:p>
            <a:pPr algn="ctr"/>
            <a:r>
              <a:rPr lang="en-US" b="1" dirty="0">
                <a:solidFill>
                  <a:schemeClr val="accent1"/>
                </a:solidFill>
              </a:rPr>
              <a:t>Format -   Page 1 of Grant</a:t>
            </a:r>
          </a:p>
        </p:txBody>
      </p:sp>
      <p:sp>
        <p:nvSpPr>
          <p:cNvPr id="3" name="Content Placeholder 2"/>
          <p:cNvSpPr>
            <a:spLocks noGrp="1"/>
          </p:cNvSpPr>
          <p:nvPr>
            <p:ph idx="1"/>
          </p:nvPr>
        </p:nvSpPr>
        <p:spPr>
          <a:xfrm>
            <a:off x="3732023" y="963877"/>
            <a:ext cx="4783327" cy="4930246"/>
          </a:xfrm>
        </p:spPr>
        <p:txBody>
          <a:bodyPr anchor="ctr">
            <a:normAutofit/>
          </a:bodyPr>
          <a:lstStyle/>
          <a:p>
            <a:r>
              <a:rPr lang="en-US" sz="1600" b="1" dirty="0"/>
              <a:t>Title of Project</a:t>
            </a:r>
            <a:r>
              <a:rPr lang="en-US" sz="1600" dirty="0"/>
              <a:t>: Give it something catchy but not too long</a:t>
            </a:r>
          </a:p>
          <a:p>
            <a:r>
              <a:rPr lang="en-US" sz="1600" b="1" dirty="0"/>
              <a:t>School Name</a:t>
            </a:r>
            <a:r>
              <a:rPr lang="en-US" sz="1600" dirty="0"/>
              <a:t>:</a:t>
            </a:r>
          </a:p>
          <a:p>
            <a:r>
              <a:rPr lang="en-US" sz="1600" b="1" dirty="0"/>
              <a:t>Contact Person</a:t>
            </a:r>
            <a:r>
              <a:rPr lang="en-US" sz="1600" dirty="0"/>
              <a:t>:</a:t>
            </a:r>
          </a:p>
          <a:p>
            <a:r>
              <a:rPr lang="en-US" sz="1600" b="1" dirty="0"/>
              <a:t>Contact Person’s School Address</a:t>
            </a:r>
            <a:r>
              <a:rPr lang="en-US" sz="1600" dirty="0"/>
              <a:t>:</a:t>
            </a:r>
          </a:p>
          <a:p>
            <a:r>
              <a:rPr lang="en-US" sz="1600" b="1" dirty="0"/>
              <a:t>Email address of Contact Person</a:t>
            </a:r>
            <a:r>
              <a:rPr lang="en-US" sz="1600" dirty="0"/>
              <a:t>: Make sure this is correct because this will be our main form of contact</a:t>
            </a:r>
          </a:p>
          <a:p>
            <a:r>
              <a:rPr lang="en-US" sz="1600" b="1" dirty="0"/>
              <a:t>Contact Phone Number</a:t>
            </a:r>
            <a:r>
              <a:rPr lang="en-US" sz="1600" dirty="0"/>
              <a:t>: Can be school or cell or both</a:t>
            </a:r>
          </a:p>
          <a:p>
            <a:r>
              <a:rPr lang="en-US" sz="1600" b="1" dirty="0"/>
              <a:t>County: </a:t>
            </a:r>
          </a:p>
          <a:p>
            <a:r>
              <a:rPr lang="en-US" sz="1600" b="1" dirty="0"/>
              <a:t>Amount Requested</a:t>
            </a:r>
            <a:r>
              <a:rPr lang="en-US" sz="1600" dirty="0"/>
              <a:t>:</a:t>
            </a:r>
          </a:p>
          <a:p>
            <a:r>
              <a:rPr lang="en-US" sz="1600" b="1" dirty="0"/>
              <a:t>Number of Students Served</a:t>
            </a:r>
            <a:r>
              <a:rPr lang="en-US" sz="1600" dirty="0"/>
              <a:t>:</a:t>
            </a:r>
          </a:p>
          <a:p>
            <a:r>
              <a:rPr lang="en-US" sz="1600" b="1" dirty="0"/>
              <a:t>Age/Grade Level of Students</a:t>
            </a:r>
            <a:r>
              <a:rPr lang="en-US" sz="1600" dirty="0"/>
              <a:t>:</a:t>
            </a:r>
          </a:p>
          <a:p>
            <a:r>
              <a:rPr lang="en-US" sz="1600" b="1" dirty="0"/>
              <a:t>Purpose of Project</a:t>
            </a:r>
            <a:r>
              <a:rPr lang="en-US" sz="1600" dirty="0"/>
              <a:t>: Why are you doing this project? What are your hoping your students to learn? </a:t>
            </a:r>
          </a:p>
          <a:p>
            <a:endParaRPr lang="en-US" sz="1600" dirty="0"/>
          </a:p>
        </p:txBody>
      </p:sp>
    </p:spTree>
    <p:extLst>
      <p:ext uri="{BB962C8B-B14F-4D97-AF65-F5344CB8AC3E}">
        <p14:creationId xmlns:p14="http://schemas.microsoft.com/office/powerpoint/2010/main" val="1159068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963877"/>
            <a:ext cx="2620771" cy="4930246"/>
          </a:xfrm>
        </p:spPr>
        <p:txBody>
          <a:bodyPr>
            <a:normAutofit/>
          </a:bodyPr>
          <a:lstStyle/>
          <a:p>
            <a:pPr algn="ctr"/>
            <a:r>
              <a:rPr lang="en-US" b="1" dirty="0">
                <a:solidFill>
                  <a:schemeClr val="accent1"/>
                </a:solidFill>
              </a:rPr>
              <a:t>Format- Page 1 continued </a:t>
            </a:r>
          </a:p>
        </p:txBody>
      </p:sp>
      <p:sp>
        <p:nvSpPr>
          <p:cNvPr id="3" name="Content Placeholder 2"/>
          <p:cNvSpPr>
            <a:spLocks noGrp="1"/>
          </p:cNvSpPr>
          <p:nvPr>
            <p:ph idx="1"/>
          </p:nvPr>
        </p:nvSpPr>
        <p:spPr>
          <a:xfrm>
            <a:off x="3732023" y="963877"/>
            <a:ext cx="4783327" cy="4930246"/>
          </a:xfrm>
        </p:spPr>
        <p:txBody>
          <a:bodyPr anchor="ctr">
            <a:normAutofit/>
          </a:bodyPr>
          <a:lstStyle/>
          <a:p>
            <a:r>
              <a:rPr lang="en-US" b="1" dirty="0"/>
              <a:t>Description of Project</a:t>
            </a:r>
            <a:r>
              <a:rPr lang="en-US" dirty="0"/>
              <a:t>: This is where you will go into more detail of what your project will entail.</a:t>
            </a:r>
          </a:p>
          <a:p>
            <a:r>
              <a:rPr lang="en-US" b="1" dirty="0"/>
              <a:t>Is this an existing project</a:t>
            </a:r>
            <a:r>
              <a:rPr lang="en-US" dirty="0"/>
              <a:t>:  YES   NO </a:t>
            </a:r>
          </a:p>
          <a:p>
            <a:r>
              <a:rPr lang="en-US" b="1" dirty="0"/>
              <a:t>If yes, specifically identify how the requested funds will improve or expand your current program</a:t>
            </a:r>
            <a:r>
              <a:rPr lang="en-US" dirty="0"/>
              <a:t>: Only put this if the answer above is yes</a:t>
            </a:r>
          </a:p>
          <a:p>
            <a:endParaRPr lang="en-US" dirty="0"/>
          </a:p>
        </p:txBody>
      </p:sp>
    </p:spTree>
    <p:extLst>
      <p:ext uri="{BB962C8B-B14F-4D97-AF65-F5344CB8AC3E}">
        <p14:creationId xmlns:p14="http://schemas.microsoft.com/office/powerpoint/2010/main" val="3029645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963877"/>
            <a:ext cx="2620771" cy="4930246"/>
          </a:xfrm>
        </p:spPr>
        <p:txBody>
          <a:bodyPr>
            <a:normAutofit/>
          </a:bodyPr>
          <a:lstStyle/>
          <a:p>
            <a:pPr algn="ctr"/>
            <a:r>
              <a:rPr lang="en-US" b="1" dirty="0">
                <a:solidFill>
                  <a:schemeClr val="accent1"/>
                </a:solidFill>
              </a:rPr>
              <a:t>Format-    Page 2 of Grant</a:t>
            </a:r>
          </a:p>
        </p:txBody>
      </p:sp>
      <p:sp>
        <p:nvSpPr>
          <p:cNvPr id="3" name="Content Placeholder 2"/>
          <p:cNvSpPr>
            <a:spLocks noGrp="1"/>
          </p:cNvSpPr>
          <p:nvPr>
            <p:ph idx="1"/>
          </p:nvPr>
        </p:nvSpPr>
        <p:spPr>
          <a:xfrm>
            <a:off x="3732023" y="963877"/>
            <a:ext cx="4783327" cy="4930246"/>
          </a:xfrm>
        </p:spPr>
        <p:txBody>
          <a:bodyPr anchor="ctr">
            <a:normAutofit/>
          </a:bodyPr>
          <a:lstStyle/>
          <a:p>
            <a:r>
              <a:rPr lang="en-US" sz="1800" b="1"/>
              <a:t>Academic Subjects Utilized</a:t>
            </a:r>
            <a:r>
              <a:rPr lang="en-US" sz="1800"/>
              <a:t>: </a:t>
            </a:r>
          </a:p>
          <a:p>
            <a:pPr lvl="1"/>
            <a:r>
              <a:rPr lang="en-US" dirty="0"/>
              <a:t>A: Briefly list or describe the major Florida Standards that will be incorporated into this project.</a:t>
            </a:r>
          </a:p>
          <a:p>
            <a:pPr lvl="1"/>
            <a:r>
              <a:rPr lang="en-US" dirty="0"/>
              <a:t>B: List or describe the Florida Agriculture in the Classroom curricula and materials you will use: </a:t>
            </a:r>
          </a:p>
          <a:p>
            <a:r>
              <a:rPr lang="en-US" sz="1800" b="1"/>
              <a:t>Community Involvement</a:t>
            </a:r>
            <a:r>
              <a:rPr lang="en-US" sz="1800"/>
              <a:t>: List your volunteers, one being a local farmer or someone involved in the agriculture industry.  If you do not know anyone, contact your local Extension Agent. This can also include parents. </a:t>
            </a:r>
          </a:p>
          <a:p>
            <a:r>
              <a:rPr lang="en-US" sz="1800" b="1"/>
              <a:t>Agricultural concepts utilized and/or addressed</a:t>
            </a:r>
            <a:r>
              <a:rPr lang="en-US" sz="1800"/>
              <a:t>: You can either list or write in paragraph form. Ex: Where our food comes from, nutrition, embryology, aquaculture, etc.  </a:t>
            </a:r>
          </a:p>
          <a:p>
            <a:endParaRPr lang="en-US" sz="1800"/>
          </a:p>
        </p:txBody>
      </p:sp>
    </p:spTree>
    <p:extLst>
      <p:ext uri="{BB962C8B-B14F-4D97-AF65-F5344CB8AC3E}">
        <p14:creationId xmlns:p14="http://schemas.microsoft.com/office/powerpoint/2010/main" val="3329094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963877"/>
            <a:ext cx="2620771" cy="4930246"/>
          </a:xfrm>
        </p:spPr>
        <p:txBody>
          <a:bodyPr>
            <a:normAutofit/>
          </a:bodyPr>
          <a:lstStyle/>
          <a:p>
            <a:pPr algn="r"/>
            <a:r>
              <a:rPr lang="en-US" b="1">
                <a:solidFill>
                  <a:schemeClr val="accent1"/>
                </a:solidFill>
              </a:rPr>
              <a:t>Format- Page 2 continued</a:t>
            </a:r>
          </a:p>
        </p:txBody>
      </p:sp>
      <p:sp>
        <p:nvSpPr>
          <p:cNvPr id="3" name="Content Placeholder 2"/>
          <p:cNvSpPr>
            <a:spLocks noGrp="1"/>
          </p:cNvSpPr>
          <p:nvPr>
            <p:ph idx="1"/>
          </p:nvPr>
        </p:nvSpPr>
        <p:spPr>
          <a:xfrm>
            <a:off x="3732023" y="963877"/>
            <a:ext cx="4783327" cy="4930246"/>
          </a:xfrm>
        </p:spPr>
        <p:txBody>
          <a:bodyPr anchor="ctr">
            <a:normAutofit/>
          </a:bodyPr>
          <a:lstStyle/>
          <a:p>
            <a:r>
              <a:rPr lang="en-US" b="1" dirty="0"/>
              <a:t>Projected outcomes and measurable impact</a:t>
            </a:r>
            <a:r>
              <a:rPr lang="en-US" dirty="0"/>
              <a:t>: You will list increased test/quiz scores by what percent from start to finish of project.  Will you be growing food to donate? Will you be bringing student or community awareness about a certain subject, </a:t>
            </a:r>
            <a:r>
              <a:rPr lang="en-US" dirty="0" err="1"/>
              <a:t>etc</a:t>
            </a:r>
            <a:r>
              <a:rPr lang="en-US" dirty="0"/>
              <a:t>? </a:t>
            </a:r>
          </a:p>
          <a:p>
            <a:r>
              <a:rPr lang="en-US" b="1" dirty="0"/>
              <a:t>Statement of need</a:t>
            </a:r>
            <a:r>
              <a:rPr lang="en-US" dirty="0"/>
              <a:t>: Are you a low income school? Is there no funding for extra projects?, etc. </a:t>
            </a:r>
            <a:endParaRPr lang="en-US" b="1" dirty="0"/>
          </a:p>
        </p:txBody>
      </p:sp>
    </p:spTree>
    <p:extLst>
      <p:ext uri="{BB962C8B-B14F-4D97-AF65-F5344CB8AC3E}">
        <p14:creationId xmlns:p14="http://schemas.microsoft.com/office/powerpoint/2010/main" val="2570336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9712" y="0"/>
            <a:ext cx="457428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186" y="484632"/>
            <a:ext cx="384765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6696" y="304800"/>
            <a:ext cx="3708114" cy="1123334"/>
          </a:xfrm>
        </p:spPr>
        <p:txBody>
          <a:bodyPr>
            <a:normAutofit/>
          </a:bodyPr>
          <a:lstStyle/>
          <a:p>
            <a:r>
              <a:rPr lang="en-US" b="1" dirty="0"/>
              <a:t>Format- </a:t>
            </a:r>
            <a:br>
              <a:rPr lang="en-US" b="1" dirty="0"/>
            </a:br>
            <a:r>
              <a:rPr lang="en-US" b="1" dirty="0"/>
              <a:t>Page 3 of Grant</a:t>
            </a:r>
          </a:p>
        </p:txBody>
      </p:sp>
      <p:sp>
        <p:nvSpPr>
          <p:cNvPr id="3" name="Content Placeholder 2"/>
          <p:cNvSpPr>
            <a:spLocks noGrp="1"/>
          </p:cNvSpPr>
          <p:nvPr>
            <p:ph idx="1"/>
          </p:nvPr>
        </p:nvSpPr>
        <p:spPr>
          <a:xfrm>
            <a:off x="486697" y="1428134"/>
            <a:ext cx="3708113" cy="4795685"/>
          </a:xfrm>
        </p:spPr>
        <p:txBody>
          <a:bodyPr>
            <a:normAutofit/>
          </a:bodyPr>
          <a:lstStyle/>
          <a:p>
            <a:r>
              <a:rPr lang="en-US" sz="1600" dirty="0"/>
              <a:t>Page 3 will be in table format and only include budget and timeline.</a:t>
            </a:r>
          </a:p>
          <a:p>
            <a:r>
              <a:rPr lang="en-US" sz="1600" b="1" dirty="0"/>
              <a:t>Budget</a:t>
            </a:r>
            <a:r>
              <a:rPr lang="en-US" sz="1600" dirty="0"/>
              <a:t>: Make sure you have the item in the left column, also put where you will be getting it if you know and the price in the right column. At the bottom of the right column include total prices. The table does not have to look exactly like the example just make sure it includes everything. </a:t>
            </a:r>
            <a:r>
              <a:rPr lang="en-US" sz="1600" b="1" dirty="0"/>
              <a:t>Make sure this budget equals what your requested amount was on Page 1. </a:t>
            </a:r>
          </a:p>
          <a:p>
            <a:r>
              <a:rPr lang="en-US" sz="1600" b="1" dirty="0"/>
              <a:t>In Kind</a:t>
            </a:r>
            <a:r>
              <a:rPr lang="en-US" sz="1600" dirty="0"/>
              <a:t>: This will go on your budget below all of your items to buy.  This is donated items and time. If you have a master gardener helping put down how many hours they will work during project and multiple that by the price per hour.  If you have no in kind you are not eligible for project. </a:t>
            </a:r>
          </a:p>
        </p:txBody>
      </p:sp>
      <p:graphicFrame>
        <p:nvGraphicFramePr>
          <p:cNvPr id="4" name="Table 3"/>
          <p:cNvGraphicFramePr>
            <a:graphicFrameLocks noGrp="1"/>
          </p:cNvGraphicFramePr>
          <p:nvPr>
            <p:extLst>
              <p:ext uri="{D42A27DB-BD31-4B8C-83A1-F6EECF244321}">
                <p14:modId xmlns:p14="http://schemas.microsoft.com/office/powerpoint/2010/main" val="4173558968"/>
              </p:ext>
            </p:extLst>
          </p:nvPr>
        </p:nvGraphicFramePr>
        <p:xfrm>
          <a:off x="5295516" y="1295335"/>
          <a:ext cx="3122993" cy="4470016"/>
        </p:xfrm>
        <a:graphic>
          <a:graphicData uri="http://schemas.openxmlformats.org/drawingml/2006/table">
            <a:tbl>
              <a:tblPr firstRow="1" bandRow="1">
                <a:tableStyleId>{5C22544A-7EE6-4342-B048-85BDC9FD1C3A}</a:tableStyleId>
              </a:tblPr>
              <a:tblGrid>
                <a:gridCol w="1904264">
                  <a:extLst>
                    <a:ext uri="{9D8B030D-6E8A-4147-A177-3AD203B41FA5}">
                      <a16:colId xmlns:a16="http://schemas.microsoft.com/office/drawing/2014/main" val="20000"/>
                    </a:ext>
                  </a:extLst>
                </a:gridCol>
                <a:gridCol w="1218729">
                  <a:extLst>
                    <a:ext uri="{9D8B030D-6E8A-4147-A177-3AD203B41FA5}">
                      <a16:colId xmlns:a16="http://schemas.microsoft.com/office/drawing/2014/main" val="20001"/>
                    </a:ext>
                  </a:extLst>
                </a:gridCol>
              </a:tblGrid>
              <a:tr h="333627">
                <a:tc>
                  <a:txBody>
                    <a:bodyPr/>
                    <a:lstStyle/>
                    <a:p>
                      <a:r>
                        <a:rPr lang="en-US" sz="1300"/>
                        <a:t>Item </a:t>
                      </a:r>
                    </a:p>
                  </a:txBody>
                  <a:tcPr marL="91405" marR="91405" marT="45702" marB="45702"/>
                </a:tc>
                <a:tc>
                  <a:txBody>
                    <a:bodyPr/>
                    <a:lstStyle/>
                    <a:p>
                      <a:r>
                        <a:rPr lang="en-US" sz="1300"/>
                        <a:t>Price</a:t>
                      </a:r>
                    </a:p>
                  </a:txBody>
                  <a:tcPr marL="91405" marR="91405" marT="45702" marB="45702"/>
                </a:tc>
                <a:extLst>
                  <a:ext uri="{0D108BD9-81ED-4DB2-BD59-A6C34878D82A}">
                    <a16:rowId xmlns:a16="http://schemas.microsoft.com/office/drawing/2014/main" val="10000"/>
                  </a:ext>
                </a:extLst>
              </a:tr>
              <a:tr h="352238">
                <a:tc>
                  <a:txBody>
                    <a:bodyPr/>
                    <a:lstStyle/>
                    <a:p>
                      <a:pPr algn="l"/>
                      <a:r>
                        <a:rPr lang="en-US" sz="1400" dirty="0"/>
                        <a:t>Budget: </a:t>
                      </a:r>
                    </a:p>
                  </a:txBody>
                  <a:tcPr marL="91405" marR="91405" marT="45702" marB="45702"/>
                </a:tc>
                <a:tc>
                  <a:txBody>
                    <a:bodyPr/>
                    <a:lstStyle/>
                    <a:p>
                      <a:pPr algn="ctr"/>
                      <a:endParaRPr lang="en-US" sz="1400" dirty="0"/>
                    </a:p>
                  </a:txBody>
                  <a:tcPr marL="91405" marR="91405" marT="45702" marB="45702"/>
                </a:tc>
                <a:extLst>
                  <a:ext uri="{0D108BD9-81ED-4DB2-BD59-A6C34878D82A}">
                    <a16:rowId xmlns:a16="http://schemas.microsoft.com/office/drawing/2014/main" val="4074017325"/>
                  </a:ext>
                </a:extLst>
              </a:tr>
              <a:tr h="554521">
                <a:tc>
                  <a:txBody>
                    <a:bodyPr/>
                    <a:lstStyle/>
                    <a:p>
                      <a:pPr algn="l"/>
                      <a:r>
                        <a:rPr lang="en-US" sz="1400" dirty="0"/>
                        <a:t>Tomato</a:t>
                      </a:r>
                      <a:r>
                        <a:rPr lang="en-US" sz="1400" baseline="0" dirty="0"/>
                        <a:t> Seeds</a:t>
                      </a:r>
                    </a:p>
                    <a:p>
                      <a:pPr algn="l"/>
                      <a:r>
                        <a:rPr lang="en-US" sz="1400" dirty="0"/>
                        <a:t>3 packets @ $1.29</a:t>
                      </a:r>
                    </a:p>
                  </a:txBody>
                  <a:tcPr marL="91405" marR="91405" marT="45702" marB="45702"/>
                </a:tc>
                <a:tc>
                  <a:txBody>
                    <a:bodyPr/>
                    <a:lstStyle/>
                    <a:p>
                      <a:pPr algn="ctr"/>
                      <a:r>
                        <a:rPr lang="en-US" sz="1400" dirty="0"/>
                        <a:t>$3.87</a:t>
                      </a:r>
                    </a:p>
                  </a:txBody>
                  <a:tcPr marL="91405" marR="91405" marT="45702" marB="45702"/>
                </a:tc>
                <a:extLst>
                  <a:ext uri="{0D108BD9-81ED-4DB2-BD59-A6C34878D82A}">
                    <a16:rowId xmlns:a16="http://schemas.microsoft.com/office/drawing/2014/main" val="10001"/>
                  </a:ext>
                </a:extLst>
              </a:tr>
              <a:tr h="554521">
                <a:tc>
                  <a:txBody>
                    <a:bodyPr/>
                    <a:lstStyle/>
                    <a:p>
                      <a:r>
                        <a:rPr lang="en-US" sz="1400" dirty="0"/>
                        <a:t>3 Hoses @19.99 from Lowes</a:t>
                      </a:r>
                    </a:p>
                  </a:txBody>
                  <a:tcPr marL="91405" marR="91405" marT="45702" marB="45702"/>
                </a:tc>
                <a:tc>
                  <a:txBody>
                    <a:bodyPr/>
                    <a:lstStyle/>
                    <a:p>
                      <a:pPr algn="ctr"/>
                      <a:r>
                        <a:rPr lang="en-US" sz="1400" dirty="0"/>
                        <a:t>$59.97</a:t>
                      </a:r>
                    </a:p>
                  </a:txBody>
                  <a:tcPr marL="91405" marR="91405" marT="45702" marB="45702"/>
                </a:tc>
                <a:extLst>
                  <a:ext uri="{0D108BD9-81ED-4DB2-BD59-A6C34878D82A}">
                    <a16:rowId xmlns:a16="http://schemas.microsoft.com/office/drawing/2014/main" val="10002"/>
                  </a:ext>
                </a:extLst>
              </a:tr>
              <a:tr h="341244">
                <a:tc>
                  <a:txBody>
                    <a:bodyPr/>
                    <a:lstStyle/>
                    <a:p>
                      <a:r>
                        <a:rPr lang="en-US" sz="1400" dirty="0"/>
                        <a:t>Total</a:t>
                      </a:r>
                    </a:p>
                  </a:txBody>
                  <a:tcPr marL="91405" marR="91405" marT="45702" marB="45702"/>
                </a:tc>
                <a:tc>
                  <a:txBody>
                    <a:bodyPr/>
                    <a:lstStyle/>
                    <a:p>
                      <a:pPr algn="ctr"/>
                      <a:r>
                        <a:rPr lang="en-US" sz="1400" dirty="0"/>
                        <a:t>$63.84</a:t>
                      </a:r>
                    </a:p>
                  </a:txBody>
                  <a:tcPr marL="91405" marR="91405" marT="45702" marB="45702"/>
                </a:tc>
                <a:extLst>
                  <a:ext uri="{0D108BD9-81ED-4DB2-BD59-A6C34878D82A}">
                    <a16:rowId xmlns:a16="http://schemas.microsoft.com/office/drawing/2014/main" val="10003"/>
                  </a:ext>
                </a:extLst>
              </a:tr>
              <a:tr h="457023">
                <a:tc>
                  <a:txBody>
                    <a:bodyPr/>
                    <a:lstStyle/>
                    <a:p>
                      <a:r>
                        <a:rPr lang="en-US" sz="1400" dirty="0"/>
                        <a:t>In Kind:</a:t>
                      </a:r>
                    </a:p>
                  </a:txBody>
                  <a:tcPr marL="91405" marR="91405" marT="45702" marB="45702"/>
                </a:tc>
                <a:tc>
                  <a:txBody>
                    <a:bodyPr/>
                    <a:lstStyle/>
                    <a:p>
                      <a:endParaRPr lang="en-US" sz="1400" dirty="0"/>
                    </a:p>
                  </a:txBody>
                  <a:tcPr marL="91405" marR="91405" marT="45702" marB="45702"/>
                </a:tc>
                <a:extLst>
                  <a:ext uri="{0D108BD9-81ED-4DB2-BD59-A6C34878D82A}">
                    <a16:rowId xmlns:a16="http://schemas.microsoft.com/office/drawing/2014/main" val="10004"/>
                  </a:ext>
                </a:extLst>
              </a:tr>
              <a:tr h="554521">
                <a:tc>
                  <a:txBody>
                    <a:bodyPr/>
                    <a:lstStyle/>
                    <a:p>
                      <a:r>
                        <a:rPr lang="en-US" sz="1400" dirty="0"/>
                        <a:t>30 plants donated by Home Depot</a:t>
                      </a:r>
                    </a:p>
                  </a:txBody>
                  <a:tcPr marL="91405" marR="91405" marT="45702" marB="45702"/>
                </a:tc>
                <a:tc>
                  <a:txBody>
                    <a:bodyPr/>
                    <a:lstStyle/>
                    <a:p>
                      <a:pPr algn="ctr"/>
                      <a:r>
                        <a:rPr lang="en-US" sz="1400" dirty="0"/>
                        <a:t>$50</a:t>
                      </a:r>
                    </a:p>
                  </a:txBody>
                  <a:tcPr marL="91405" marR="91405" marT="45702" marB="45702"/>
                </a:tc>
                <a:extLst>
                  <a:ext uri="{0D108BD9-81ED-4DB2-BD59-A6C34878D82A}">
                    <a16:rowId xmlns:a16="http://schemas.microsoft.com/office/drawing/2014/main" val="10005"/>
                  </a:ext>
                </a:extLst>
              </a:tr>
              <a:tr h="981077">
                <a:tc>
                  <a:txBody>
                    <a:bodyPr/>
                    <a:lstStyle/>
                    <a:p>
                      <a:r>
                        <a:rPr lang="en-US" sz="1400" dirty="0"/>
                        <a:t>Master Gardener</a:t>
                      </a:r>
                      <a:r>
                        <a:rPr lang="en-US" sz="1400" baseline="0" dirty="0"/>
                        <a:t> volunteer 2 hours a week for 9 weeks @$20/hour</a:t>
                      </a:r>
                      <a:endParaRPr lang="en-US" sz="1400" dirty="0"/>
                    </a:p>
                  </a:txBody>
                  <a:tcPr marL="91405" marR="91405" marT="45702" marB="45702"/>
                </a:tc>
                <a:tc>
                  <a:txBody>
                    <a:bodyPr/>
                    <a:lstStyle/>
                    <a:p>
                      <a:pPr algn="ctr"/>
                      <a:r>
                        <a:rPr lang="en-US" sz="1400" dirty="0"/>
                        <a:t>$360</a:t>
                      </a:r>
                    </a:p>
                  </a:txBody>
                  <a:tcPr marL="91405" marR="91405" marT="45702" marB="45702"/>
                </a:tc>
                <a:extLst>
                  <a:ext uri="{0D108BD9-81ED-4DB2-BD59-A6C34878D82A}">
                    <a16:rowId xmlns:a16="http://schemas.microsoft.com/office/drawing/2014/main" val="10006"/>
                  </a:ext>
                </a:extLst>
              </a:tr>
              <a:tr h="341244">
                <a:tc>
                  <a:txBody>
                    <a:bodyPr/>
                    <a:lstStyle/>
                    <a:p>
                      <a:r>
                        <a:rPr lang="en-US" sz="1400" dirty="0"/>
                        <a:t>Total In Kind:</a:t>
                      </a:r>
                    </a:p>
                  </a:txBody>
                  <a:tcPr marL="91405" marR="91405" marT="45702" marB="45702"/>
                </a:tc>
                <a:tc>
                  <a:txBody>
                    <a:bodyPr/>
                    <a:lstStyle/>
                    <a:p>
                      <a:pPr algn="ctr"/>
                      <a:r>
                        <a:rPr lang="en-US" sz="1400" dirty="0"/>
                        <a:t>$410</a:t>
                      </a:r>
                    </a:p>
                  </a:txBody>
                  <a:tcPr marL="91405" marR="91405" marT="45702" marB="4570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02233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646664"/>
          </a:xfrm>
        </p:spPr>
        <p:txBody>
          <a:bodyPr>
            <a:normAutofit/>
          </a:bodyPr>
          <a:lstStyle/>
          <a:p>
            <a:r>
              <a:rPr lang="en-US" sz="3600" b="1" dirty="0"/>
              <a:t>Format- Page 3 continued</a:t>
            </a:r>
          </a:p>
        </p:txBody>
      </p:sp>
      <p:sp>
        <p:nvSpPr>
          <p:cNvPr id="3" name="Content Placeholder 2"/>
          <p:cNvSpPr>
            <a:spLocks noGrp="1"/>
          </p:cNvSpPr>
          <p:nvPr>
            <p:ph idx="1"/>
          </p:nvPr>
        </p:nvSpPr>
        <p:spPr>
          <a:xfrm>
            <a:off x="762000" y="1600200"/>
            <a:ext cx="7315200" cy="4232429"/>
          </a:xfrm>
        </p:spPr>
        <p:txBody>
          <a:bodyPr/>
          <a:lstStyle/>
          <a:p>
            <a:r>
              <a:rPr lang="en-US" b="1" dirty="0"/>
              <a:t>Timeline: </a:t>
            </a:r>
            <a:r>
              <a:rPr lang="en-US" dirty="0"/>
              <a:t>This is just an example but </a:t>
            </a:r>
            <a:r>
              <a:rPr lang="en-US" b="1" dirty="0">
                <a:solidFill>
                  <a:srgbClr val="FF0000"/>
                </a:solidFill>
              </a:rPr>
              <a:t>make sure it is detailed enough for us to understand how the project will run.</a:t>
            </a:r>
            <a:r>
              <a:rPr lang="en-US" dirty="0"/>
              <a:t> </a:t>
            </a:r>
            <a:r>
              <a:rPr lang="en-US" dirty="0">
                <a:solidFill>
                  <a:schemeClr val="tx1"/>
                </a:solidFill>
              </a:rPr>
              <a:t>No detail tells us you have not thoroughly thought through the project. </a:t>
            </a:r>
            <a:r>
              <a:rPr lang="en-US" b="1" dirty="0"/>
              <a:t> </a:t>
            </a:r>
          </a:p>
        </p:txBody>
      </p:sp>
      <p:graphicFrame>
        <p:nvGraphicFramePr>
          <p:cNvPr id="4" name="Table 3"/>
          <p:cNvGraphicFramePr>
            <a:graphicFrameLocks noGrp="1"/>
          </p:cNvGraphicFramePr>
          <p:nvPr>
            <p:extLst>
              <p:ext uri="{D42A27DB-BD31-4B8C-83A1-F6EECF244321}">
                <p14:modId xmlns:p14="http://schemas.microsoft.com/office/powerpoint/2010/main" val="1884999251"/>
              </p:ext>
            </p:extLst>
          </p:nvPr>
        </p:nvGraphicFramePr>
        <p:xfrm>
          <a:off x="1676400" y="3200400"/>
          <a:ext cx="6096000" cy="25958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US" dirty="0"/>
                        <a:t>Month</a:t>
                      </a:r>
                    </a:p>
                  </a:txBody>
                  <a:tcPr/>
                </a:tc>
                <a:tc>
                  <a:txBody>
                    <a:bodyPr/>
                    <a:lstStyle/>
                    <a:p>
                      <a:r>
                        <a:rPr lang="en-US" dirty="0"/>
                        <a:t>Description</a:t>
                      </a:r>
                    </a:p>
                  </a:txBody>
                  <a:tcPr/>
                </a:tc>
                <a:extLst>
                  <a:ext uri="{0D108BD9-81ED-4DB2-BD59-A6C34878D82A}">
                    <a16:rowId xmlns:a16="http://schemas.microsoft.com/office/drawing/2014/main" val="10000"/>
                  </a:ext>
                </a:extLst>
              </a:tr>
              <a:tr h="370840">
                <a:tc>
                  <a:txBody>
                    <a:bodyPr/>
                    <a:lstStyle/>
                    <a:p>
                      <a:r>
                        <a:rPr lang="en-US" sz="1600" dirty="0"/>
                        <a:t>December- January</a:t>
                      </a:r>
                    </a:p>
                  </a:txBody>
                  <a:tcPr/>
                </a:tc>
                <a:tc>
                  <a:txBody>
                    <a:bodyPr/>
                    <a:lstStyle/>
                    <a:p>
                      <a:r>
                        <a:rPr lang="en-US" sz="1600" dirty="0"/>
                        <a:t>Order supplies and give pre-tests, </a:t>
                      </a:r>
                      <a:r>
                        <a:rPr lang="en-US" sz="1600" baseline="0" dirty="0"/>
                        <a:t> build boxes for garden, Submit progress report</a:t>
                      </a:r>
                      <a:endParaRPr lang="en-US" sz="1600" dirty="0"/>
                    </a:p>
                  </a:txBody>
                  <a:tcPr/>
                </a:tc>
                <a:extLst>
                  <a:ext uri="{0D108BD9-81ED-4DB2-BD59-A6C34878D82A}">
                    <a16:rowId xmlns:a16="http://schemas.microsoft.com/office/drawing/2014/main" val="10001"/>
                  </a:ext>
                </a:extLst>
              </a:tr>
              <a:tr h="370840">
                <a:tc>
                  <a:txBody>
                    <a:bodyPr/>
                    <a:lstStyle/>
                    <a:p>
                      <a:r>
                        <a:rPr lang="en-US" sz="1600" dirty="0"/>
                        <a:t>February – March</a:t>
                      </a:r>
                    </a:p>
                  </a:txBody>
                  <a:tcPr/>
                </a:tc>
                <a:tc>
                  <a:txBody>
                    <a:bodyPr/>
                    <a:lstStyle/>
                    <a:p>
                      <a:r>
                        <a:rPr lang="en-US" sz="1600" dirty="0"/>
                        <a:t>Bring</a:t>
                      </a:r>
                      <a:r>
                        <a:rPr lang="en-US" sz="1600" baseline="0" dirty="0"/>
                        <a:t> in guest speakers, Harvest vegetables, complete lessons 1,2 and 3. </a:t>
                      </a:r>
                      <a:endParaRPr lang="en-US" sz="1600" dirty="0"/>
                    </a:p>
                  </a:txBody>
                  <a:tcPr/>
                </a:tc>
                <a:extLst>
                  <a:ext uri="{0D108BD9-81ED-4DB2-BD59-A6C34878D82A}">
                    <a16:rowId xmlns:a16="http://schemas.microsoft.com/office/drawing/2014/main" val="10002"/>
                  </a:ext>
                </a:extLst>
              </a:tr>
              <a:tr h="370840">
                <a:tc>
                  <a:txBody>
                    <a:bodyPr/>
                    <a:lstStyle/>
                    <a:p>
                      <a:r>
                        <a:rPr lang="en-US" sz="1600" dirty="0"/>
                        <a:t>April</a:t>
                      </a:r>
                    </a:p>
                  </a:txBody>
                  <a:tcPr/>
                </a:tc>
                <a:tc>
                  <a:txBody>
                    <a:bodyPr/>
                    <a:lstStyle/>
                    <a:p>
                      <a:r>
                        <a:rPr lang="en-US" sz="1600" dirty="0"/>
                        <a:t>Complete project, give</a:t>
                      </a:r>
                      <a:r>
                        <a:rPr lang="en-US" sz="1600" baseline="0" dirty="0"/>
                        <a:t> post-tests and submit final report</a:t>
                      </a:r>
                      <a:endParaRPr lang="en-US" sz="16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36993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963877"/>
            <a:ext cx="2620771" cy="4930246"/>
          </a:xfrm>
        </p:spPr>
        <p:txBody>
          <a:bodyPr>
            <a:normAutofit/>
          </a:bodyPr>
          <a:lstStyle/>
          <a:p>
            <a:pPr algn="r"/>
            <a:r>
              <a:rPr lang="en-US" b="1">
                <a:solidFill>
                  <a:schemeClr val="accent1"/>
                </a:solidFill>
              </a:rPr>
              <a:t>Extras: </a:t>
            </a:r>
          </a:p>
        </p:txBody>
      </p:sp>
      <p:sp>
        <p:nvSpPr>
          <p:cNvPr id="3" name="Content Placeholder 2"/>
          <p:cNvSpPr>
            <a:spLocks noGrp="1"/>
          </p:cNvSpPr>
          <p:nvPr>
            <p:ph idx="1"/>
          </p:nvPr>
        </p:nvSpPr>
        <p:spPr>
          <a:xfrm>
            <a:off x="3732023" y="963877"/>
            <a:ext cx="4783327" cy="4930246"/>
          </a:xfrm>
        </p:spPr>
        <p:txBody>
          <a:bodyPr anchor="ctr">
            <a:normAutofit/>
          </a:bodyPr>
          <a:lstStyle/>
          <a:p>
            <a:r>
              <a:rPr lang="en-US" sz="2800" dirty="0"/>
              <a:t>Must send </a:t>
            </a:r>
            <a:r>
              <a:rPr lang="en-US" sz="2800" b="1" u="sng" dirty="0"/>
              <a:t>6</a:t>
            </a:r>
            <a:r>
              <a:rPr lang="en-US" sz="2800" dirty="0"/>
              <a:t> copies of the entire application postmarked by September 30.</a:t>
            </a:r>
          </a:p>
          <a:p>
            <a:r>
              <a:rPr lang="en-US" sz="2800" b="1" dirty="0"/>
              <a:t>Must include a letter of support from administration with application. 6 copies of this also! </a:t>
            </a:r>
          </a:p>
          <a:p>
            <a:r>
              <a:rPr lang="en-US" sz="2800" dirty="0"/>
              <a:t>Must send photo release for each student in photos you send us with final report. </a:t>
            </a:r>
          </a:p>
        </p:txBody>
      </p:sp>
    </p:spTree>
    <p:extLst>
      <p:ext uri="{BB962C8B-B14F-4D97-AF65-F5344CB8AC3E}">
        <p14:creationId xmlns:p14="http://schemas.microsoft.com/office/powerpoint/2010/main" val="4070443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418</TotalTime>
  <Words>846</Words>
  <Application>Microsoft Office PowerPoint</Application>
  <PresentationFormat>On-screen Show (4:3)</PresentationFormat>
  <Paragraphs>86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Florida Agriculture in the Classroom</vt:lpstr>
      <vt:lpstr>Due Dates</vt:lpstr>
      <vt:lpstr>Format -   Page 1 of Grant</vt:lpstr>
      <vt:lpstr>Format- Page 1 continued </vt:lpstr>
      <vt:lpstr>Format-    Page 2 of Grant</vt:lpstr>
      <vt:lpstr>Format- Page 2 continued</vt:lpstr>
      <vt:lpstr>Format-  Page 3 of Grant</vt:lpstr>
      <vt:lpstr>Format- Page 3 continued</vt:lpstr>
      <vt:lpstr>Extras: </vt:lpstr>
      <vt:lpstr>What grant money can be used for?  </vt:lpstr>
      <vt:lpstr>What grant money cannot be used for?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Florida Agriculture in the Classroom</dc:title>
  <dc:creator>lilyau7</dc:creator>
  <cp:lastModifiedBy>Becky Sponholtz</cp:lastModifiedBy>
  <cp:revision>30</cp:revision>
  <dcterms:created xsi:type="dcterms:W3CDTF">2014-03-31T19:12:16Z</dcterms:created>
  <dcterms:modified xsi:type="dcterms:W3CDTF">2018-06-21T16:51:31Z</dcterms:modified>
</cp:coreProperties>
</file>